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23"/>
  </p:notesMasterIdLst>
  <p:handoutMasterIdLst>
    <p:handoutMasterId r:id="rId24"/>
  </p:handoutMasterIdLst>
  <p:sldIdLst>
    <p:sldId id="256" r:id="rId5"/>
    <p:sldId id="281" r:id="rId6"/>
    <p:sldId id="283" r:id="rId7"/>
    <p:sldId id="282" r:id="rId8"/>
    <p:sldId id="268" r:id="rId9"/>
    <p:sldId id="277" r:id="rId10"/>
    <p:sldId id="278" r:id="rId11"/>
    <p:sldId id="284" r:id="rId12"/>
    <p:sldId id="275" r:id="rId13"/>
    <p:sldId id="270" r:id="rId14"/>
    <p:sldId id="271" r:id="rId15"/>
    <p:sldId id="288" r:id="rId16"/>
    <p:sldId id="289" r:id="rId17"/>
    <p:sldId id="276" r:id="rId18"/>
    <p:sldId id="292" r:id="rId19"/>
    <p:sldId id="265" r:id="rId20"/>
    <p:sldId id="259"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51" autoAdjust="0"/>
  </p:normalViewPr>
  <p:slideViewPr>
    <p:cSldViewPr snapToGrid="0">
      <p:cViewPr varScale="1">
        <p:scale>
          <a:sx n="61" d="100"/>
          <a:sy n="61" d="100"/>
        </p:scale>
        <p:origin x="876" y="3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4FCEE8-12DF-4404-90E8-FF928B120025}"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836D0A96-744C-4429-AC99-A2C6E1504FA2}" type="pres">
      <dgm:prSet presAssocID="{C34FCEE8-12DF-4404-90E8-FF928B120025}" presName="linearFlow" presStyleCnt="0">
        <dgm:presLayoutVars>
          <dgm:dir/>
          <dgm:resizeHandles val="exact"/>
        </dgm:presLayoutVars>
      </dgm:prSet>
      <dgm:spPr/>
    </dgm:pt>
  </dgm:ptLst>
  <dgm:cxnLst>
    <dgm:cxn modelId="{A2F9D836-2A3C-4B02-983D-31CC0F7CA162}" type="presOf" srcId="{C34FCEE8-12DF-4404-90E8-FF928B120025}" destId="{836D0A96-744C-4429-AC99-A2C6E1504FA2}" srcOrd="0" destOrd="0" presId="urn:microsoft.com/office/officeart/2008/layout/AlternatingPictureBlock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1013802" y="120129"/>
          <a:ext cx="1345697" cy="1345697"/>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Price</a:t>
          </a:r>
        </a:p>
      </dsp:txBody>
      <dsp:txXfrm>
        <a:off x="1350226" y="120129"/>
        <a:ext cx="672849" cy="1110200"/>
      </dsp:txXfrm>
    </dsp:sp>
    <dsp:sp modelId="{3DCA436E-A06E-419C-933D-824314FA18DD}">
      <dsp:nvSpPr>
        <dsp:cNvPr id="0" name=""/>
        <dsp:cNvSpPr/>
      </dsp:nvSpPr>
      <dsp:spPr>
        <a:xfrm rot="5400000">
          <a:off x="2026764" y="1133091"/>
          <a:ext cx="1345697" cy="1345697"/>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Quicker Decisions</a:t>
          </a:r>
        </a:p>
      </dsp:txBody>
      <dsp:txXfrm rot="-5400000">
        <a:off x="2262262" y="1469515"/>
        <a:ext cx="1110200" cy="672849"/>
      </dsp:txXfrm>
    </dsp:sp>
    <dsp:sp modelId="{41603B25-B9A7-46D0-887C-18FC2BCE93AA}">
      <dsp:nvSpPr>
        <dsp:cNvPr id="0" name=""/>
        <dsp:cNvSpPr/>
      </dsp:nvSpPr>
      <dsp:spPr>
        <a:xfrm rot="10800000">
          <a:off x="1013802" y="2146053"/>
          <a:ext cx="1345697" cy="1345697"/>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Experience</a:t>
          </a:r>
        </a:p>
      </dsp:txBody>
      <dsp:txXfrm rot="10800000">
        <a:off x="1350226" y="2381550"/>
        <a:ext cx="672849" cy="1110200"/>
      </dsp:txXfrm>
    </dsp:sp>
    <dsp:sp modelId="{03A77CC1-2883-44E9-A927-23D8D86A498B}">
      <dsp:nvSpPr>
        <dsp:cNvPr id="0" name=""/>
        <dsp:cNvSpPr/>
      </dsp:nvSpPr>
      <dsp:spPr>
        <a:xfrm rot="16200000">
          <a:off x="840" y="1133091"/>
          <a:ext cx="1345697" cy="1345697"/>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No regrets</a:t>
          </a:r>
        </a:p>
      </dsp:txBody>
      <dsp:txXfrm rot="5400000">
        <a:off x="841" y="1469515"/>
        <a:ext cx="1110200" cy="672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2719542" y="1277"/>
          <a:ext cx="2307261" cy="2307261"/>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Price</a:t>
          </a:r>
        </a:p>
      </dsp:txBody>
      <dsp:txXfrm>
        <a:off x="3296357" y="1277"/>
        <a:ext cx="1153631" cy="1903490"/>
      </dsp:txXfrm>
    </dsp:sp>
    <dsp:sp modelId="{3DCA436E-A06E-419C-933D-824314FA18DD}">
      <dsp:nvSpPr>
        <dsp:cNvPr id="0" name=""/>
        <dsp:cNvSpPr/>
      </dsp:nvSpPr>
      <dsp:spPr>
        <a:xfrm rot="5400000">
          <a:off x="4459053" y="1740788"/>
          <a:ext cx="2307261" cy="2307261"/>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Quicker Decisions</a:t>
          </a:r>
        </a:p>
      </dsp:txBody>
      <dsp:txXfrm rot="-5400000">
        <a:off x="4862825" y="2317603"/>
        <a:ext cx="1903490" cy="1153631"/>
      </dsp:txXfrm>
    </dsp:sp>
    <dsp:sp modelId="{41603B25-B9A7-46D0-887C-18FC2BCE93AA}">
      <dsp:nvSpPr>
        <dsp:cNvPr id="0" name=""/>
        <dsp:cNvSpPr/>
      </dsp:nvSpPr>
      <dsp:spPr>
        <a:xfrm rot="10800000">
          <a:off x="2719542" y="3480299"/>
          <a:ext cx="2307261" cy="2307261"/>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Experience</a:t>
          </a:r>
        </a:p>
      </dsp:txBody>
      <dsp:txXfrm rot="10800000">
        <a:off x="3296357" y="3884070"/>
        <a:ext cx="1153631" cy="1903490"/>
      </dsp:txXfrm>
    </dsp:sp>
    <dsp:sp modelId="{03A77CC1-2883-44E9-A927-23D8D86A498B}">
      <dsp:nvSpPr>
        <dsp:cNvPr id="0" name=""/>
        <dsp:cNvSpPr/>
      </dsp:nvSpPr>
      <dsp:spPr>
        <a:xfrm rot="16200000">
          <a:off x="980031" y="1740788"/>
          <a:ext cx="2307261" cy="2307261"/>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No regrets</a:t>
          </a:r>
        </a:p>
      </dsp:txBody>
      <dsp:txXfrm rot="5400000">
        <a:off x="980032" y="2317603"/>
        <a:ext cx="1903490" cy="115363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10/1/2019</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10/1/2019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retail is E-commerce. Amazon is a secondary marketplace that takes advantage of market imbalances and fills the gap for local shortages. When products are out of stock locally people resort to amazon to fill the need. And in times of the holidays people are willing to pay any price.</a:t>
            </a:r>
          </a:p>
          <a:p>
            <a:pPr marL="0" indent="0">
              <a:buNone/>
            </a:pPr>
            <a:r>
              <a:rPr lang="en-US" dirty="0"/>
              <a:t>There is always a small window of opportunity for a buyer to get the best deal for item in need. Our framework will work on empowering the buyer in this window to make the best decision.</a:t>
            </a:r>
          </a:p>
          <a:p>
            <a:pPr marL="0" indent="0">
              <a:buNone/>
            </a:pPr>
            <a:r>
              <a:rPr lang="en-US" b="1" dirty="0"/>
              <a:t>BrickSeek</a:t>
            </a:r>
            <a:r>
              <a:rPr lang="en-US" dirty="0"/>
              <a:t> bridges the gap between online and in-store to bring buyers price comparison tools and the best deals around. However it has limitations on the data being isolated to a city or a region.</a:t>
            </a:r>
          </a:p>
          <a:p>
            <a:pPr marL="0" indent="0">
              <a:buNone/>
            </a:pPr>
            <a:r>
              <a:rPr lang="en-US" dirty="0"/>
              <a:t>For project 2, we will enhance the data provided by Brick Seek which is quite localized to include data across United States and display the trends for an item price and inventory helping the buyer to understand the demand and supply attributes.</a:t>
            </a:r>
          </a:p>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108198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16</a:t>
            </a:fld>
            <a:endParaRPr lang="en-US" dirty="0"/>
          </a:p>
        </p:txBody>
      </p:sp>
    </p:spTree>
    <p:extLst>
      <p:ext uri="{BB962C8B-B14F-4D97-AF65-F5344CB8AC3E}">
        <p14:creationId xmlns:p14="http://schemas.microsoft.com/office/powerpoint/2010/main" val="326862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17</a:t>
            </a:fld>
            <a:endParaRPr lang="en-US" dirty="0"/>
          </a:p>
        </p:txBody>
      </p:sp>
    </p:spTree>
    <p:extLst>
      <p:ext uri="{BB962C8B-B14F-4D97-AF65-F5344CB8AC3E}">
        <p14:creationId xmlns:p14="http://schemas.microsoft.com/office/powerpoint/2010/main" val="29358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18</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10/1/2019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10/1/2019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10/1/2019</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diagramLayout" Target="../diagrams/layout2.xml"/><Relationship Id="rId7" Type="http://schemas.openxmlformats.org/officeDocument/2006/relationships/image" Target="../media/image39.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svg"/><Relationship Id="rId4" Type="http://schemas.openxmlformats.org/officeDocument/2006/relationships/diagramData" Target="../diagrams/data3.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s://brickseek.com/walmart-inventory-checker?" TargetMode="Externa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Project</a:t>
            </a:r>
            <a:br>
              <a:rPr lang="en-US" sz="7200" b="1" dirty="0">
                <a:solidFill>
                  <a:schemeClr val="tx1"/>
                </a:solidFill>
              </a:rPr>
            </a:br>
            <a:r>
              <a:rPr lang="en-US" sz="7200" b="1" dirty="0">
                <a:solidFill>
                  <a:schemeClr val="tx1"/>
                </a:solidFill>
              </a:rPr>
              <a:t>OneView</a:t>
            </a:r>
            <a:br>
              <a:rPr lang="en-US" sz="7200" b="1" dirty="0">
                <a:solidFill>
                  <a:schemeClr val="tx1"/>
                </a:solidFill>
              </a:rPr>
            </a:br>
            <a:endParaRPr lang="en-US" sz="7200" b="1"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7" y="643467"/>
            <a:ext cx="3485771" cy="5571066"/>
          </a:xfrm>
          <a:prstGeom prst="rect">
            <a:avLst/>
          </a:prstGeom>
        </p:spPr>
        <p:txBody>
          <a:bodyPr lIns="0" rIns="0">
            <a:normAutofit/>
          </a:bodyPr>
          <a:lstStyle/>
          <a:p>
            <a:r>
              <a:rPr lang="en-US" sz="2800" dirty="0">
                <a:solidFill>
                  <a:schemeClr val="tx1"/>
                </a:solidFill>
              </a:rPr>
              <a:t>Divya Vishnumurthy</a:t>
            </a:r>
          </a:p>
          <a:p>
            <a:r>
              <a:rPr lang="en-US" sz="2800" dirty="0">
                <a:solidFill>
                  <a:schemeClr val="tx1"/>
                </a:solidFill>
              </a:rPr>
              <a:t>Kevin Kao</a:t>
            </a:r>
          </a:p>
          <a:p>
            <a:r>
              <a:rPr lang="en-US" sz="2800" dirty="0">
                <a:solidFill>
                  <a:schemeClr val="tx1"/>
                </a:solidFill>
              </a:rPr>
              <a:t>Joe Strawinski</a:t>
            </a:r>
          </a:p>
          <a:p>
            <a:r>
              <a:rPr lang="en-US" sz="2800" dirty="0">
                <a:solidFill>
                  <a:schemeClr val="tx1"/>
                </a:solidFill>
              </a:rPr>
              <a:t>Harshavardhan Suresh</a:t>
            </a:r>
          </a:p>
          <a:p>
            <a:r>
              <a:rPr lang="en-US" sz="2800" dirty="0">
                <a:solidFill>
                  <a:schemeClr val="tx1"/>
                </a:solidFill>
              </a:rPr>
              <a:t>Ramesh Kalagnanam</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5ED0-4895-4713-A13E-B3518927BD51}"/>
              </a:ext>
            </a:extLst>
          </p:cNvPr>
          <p:cNvSpPr>
            <a:spLocks noGrp="1"/>
          </p:cNvSpPr>
          <p:nvPr>
            <p:ph type="title"/>
          </p:nvPr>
        </p:nvSpPr>
        <p:spPr/>
        <p:txBody>
          <a:bodyPr/>
          <a:lstStyle/>
          <a:p>
            <a:r>
              <a:rPr lang="en-US" dirty="0"/>
              <a:t>Table view for easy interactive filtering</a:t>
            </a:r>
          </a:p>
        </p:txBody>
      </p:sp>
      <p:pic>
        <p:nvPicPr>
          <p:cNvPr id="4" name="Content Placeholder 3">
            <a:extLst>
              <a:ext uri="{FF2B5EF4-FFF2-40B4-BE49-F238E27FC236}">
                <a16:creationId xmlns:a16="http://schemas.microsoft.com/office/drawing/2014/main" id="{F9B88005-FFB7-46B1-8A99-518EB4AF7FB9}"/>
              </a:ext>
            </a:extLst>
          </p:cNvPr>
          <p:cNvPicPr>
            <a:picLocks noGrp="1" noChangeAspect="1"/>
          </p:cNvPicPr>
          <p:nvPr>
            <p:ph idx="1"/>
          </p:nvPr>
        </p:nvPicPr>
        <p:blipFill>
          <a:blip r:embed="rId2"/>
          <a:stretch>
            <a:fillRect/>
          </a:stretch>
        </p:blipFill>
        <p:spPr>
          <a:xfrm>
            <a:off x="1068457" y="1724858"/>
            <a:ext cx="8870673" cy="4812078"/>
          </a:xfrm>
          <a:prstGeom prst="rect">
            <a:avLst/>
          </a:prstGeom>
        </p:spPr>
      </p:pic>
    </p:spTree>
    <p:extLst>
      <p:ext uri="{BB962C8B-B14F-4D97-AF65-F5344CB8AC3E}">
        <p14:creationId xmlns:p14="http://schemas.microsoft.com/office/powerpoint/2010/main" val="327508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47DC-AF96-48A0-99B2-333EA82FE5A5}"/>
              </a:ext>
            </a:extLst>
          </p:cNvPr>
          <p:cNvSpPr>
            <a:spLocks noGrp="1"/>
          </p:cNvSpPr>
          <p:nvPr>
            <p:ph type="title"/>
          </p:nvPr>
        </p:nvSpPr>
        <p:spPr/>
        <p:txBody>
          <a:bodyPr/>
          <a:lstStyle/>
          <a:p>
            <a:r>
              <a:rPr lang="en-US" dirty="0"/>
              <a:t>Inventory comparison</a:t>
            </a:r>
          </a:p>
        </p:txBody>
      </p:sp>
      <p:pic>
        <p:nvPicPr>
          <p:cNvPr id="4" name="Picture 3">
            <a:extLst>
              <a:ext uri="{FF2B5EF4-FFF2-40B4-BE49-F238E27FC236}">
                <a16:creationId xmlns:a16="http://schemas.microsoft.com/office/drawing/2014/main" id="{D01D7171-C539-4744-A4BC-8A0B48EF900C}"/>
              </a:ext>
            </a:extLst>
          </p:cNvPr>
          <p:cNvPicPr>
            <a:picLocks noChangeAspect="1"/>
          </p:cNvPicPr>
          <p:nvPr/>
        </p:nvPicPr>
        <p:blipFill>
          <a:blip r:embed="rId2"/>
          <a:stretch>
            <a:fillRect/>
          </a:stretch>
        </p:blipFill>
        <p:spPr>
          <a:xfrm>
            <a:off x="885060" y="1746997"/>
            <a:ext cx="10099149" cy="4601106"/>
          </a:xfrm>
          <a:prstGeom prst="rect">
            <a:avLst/>
          </a:prstGeom>
        </p:spPr>
      </p:pic>
    </p:spTree>
    <p:extLst>
      <p:ext uri="{BB962C8B-B14F-4D97-AF65-F5344CB8AC3E}">
        <p14:creationId xmlns:p14="http://schemas.microsoft.com/office/powerpoint/2010/main" val="2264161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0EE2-C37E-4BBD-9816-E0F6A3265DFB}"/>
              </a:ext>
            </a:extLst>
          </p:cNvPr>
          <p:cNvSpPr>
            <a:spLocks noGrp="1"/>
          </p:cNvSpPr>
          <p:nvPr>
            <p:ph type="title"/>
          </p:nvPr>
        </p:nvSpPr>
        <p:spPr/>
        <p:txBody>
          <a:bodyPr/>
          <a:lstStyle/>
          <a:p>
            <a:r>
              <a:rPr lang="en-US" dirty="0"/>
              <a:t>MAP VIEW</a:t>
            </a:r>
          </a:p>
        </p:txBody>
      </p:sp>
      <p:pic>
        <p:nvPicPr>
          <p:cNvPr id="4" name="Picture 3">
            <a:extLst>
              <a:ext uri="{FF2B5EF4-FFF2-40B4-BE49-F238E27FC236}">
                <a16:creationId xmlns:a16="http://schemas.microsoft.com/office/drawing/2014/main" id="{0F1C702F-811F-43CF-9C60-48453863AE30}"/>
              </a:ext>
            </a:extLst>
          </p:cNvPr>
          <p:cNvPicPr>
            <a:picLocks noChangeAspect="1"/>
          </p:cNvPicPr>
          <p:nvPr/>
        </p:nvPicPr>
        <p:blipFill>
          <a:blip r:embed="rId2"/>
          <a:stretch>
            <a:fillRect/>
          </a:stretch>
        </p:blipFill>
        <p:spPr>
          <a:xfrm>
            <a:off x="1024127" y="1619250"/>
            <a:ext cx="10188801" cy="5041374"/>
          </a:xfrm>
          <a:prstGeom prst="rect">
            <a:avLst/>
          </a:prstGeom>
        </p:spPr>
      </p:pic>
    </p:spTree>
    <p:extLst>
      <p:ext uri="{BB962C8B-B14F-4D97-AF65-F5344CB8AC3E}">
        <p14:creationId xmlns:p14="http://schemas.microsoft.com/office/powerpoint/2010/main" val="121923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6051-8A88-4BD1-9BC6-CED247050F6E}"/>
              </a:ext>
            </a:extLst>
          </p:cNvPr>
          <p:cNvSpPr>
            <a:spLocks noGrp="1"/>
          </p:cNvSpPr>
          <p:nvPr>
            <p:ph type="title"/>
          </p:nvPr>
        </p:nvSpPr>
        <p:spPr/>
        <p:txBody>
          <a:bodyPr/>
          <a:lstStyle/>
          <a:p>
            <a:r>
              <a:rPr lang="en-US" dirty="0"/>
              <a:t>MAP VIEW</a:t>
            </a:r>
          </a:p>
        </p:txBody>
      </p:sp>
      <p:pic>
        <p:nvPicPr>
          <p:cNvPr id="5" name="Picture 4">
            <a:extLst>
              <a:ext uri="{FF2B5EF4-FFF2-40B4-BE49-F238E27FC236}">
                <a16:creationId xmlns:a16="http://schemas.microsoft.com/office/drawing/2014/main" id="{652B9599-33A0-4708-8938-8FEF2A86C4FC}"/>
              </a:ext>
            </a:extLst>
          </p:cNvPr>
          <p:cNvPicPr>
            <a:picLocks noChangeAspect="1"/>
          </p:cNvPicPr>
          <p:nvPr/>
        </p:nvPicPr>
        <p:blipFill>
          <a:blip r:embed="rId2"/>
          <a:stretch>
            <a:fillRect/>
          </a:stretch>
        </p:blipFill>
        <p:spPr>
          <a:xfrm>
            <a:off x="1024128" y="1543050"/>
            <a:ext cx="10691622" cy="5178820"/>
          </a:xfrm>
          <a:prstGeom prst="rect">
            <a:avLst/>
          </a:prstGeom>
        </p:spPr>
      </p:pic>
    </p:spTree>
    <p:extLst>
      <p:ext uri="{BB962C8B-B14F-4D97-AF65-F5344CB8AC3E}">
        <p14:creationId xmlns:p14="http://schemas.microsoft.com/office/powerpoint/2010/main" val="339602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9C42-BEE2-4CF0-8233-0B7933F791BC}"/>
              </a:ext>
            </a:extLst>
          </p:cNvPr>
          <p:cNvSpPr>
            <a:spLocks noGrp="1"/>
          </p:cNvSpPr>
          <p:nvPr>
            <p:ph type="title"/>
          </p:nvPr>
        </p:nvSpPr>
        <p:spPr/>
        <p:txBody>
          <a:bodyPr/>
          <a:lstStyle/>
          <a:p>
            <a:r>
              <a:rPr lang="en-US" dirty="0"/>
              <a:t>DEMO </a:t>
            </a:r>
          </a:p>
        </p:txBody>
      </p:sp>
    </p:spTree>
    <p:extLst>
      <p:ext uri="{BB962C8B-B14F-4D97-AF65-F5344CB8AC3E}">
        <p14:creationId xmlns:p14="http://schemas.microsoft.com/office/powerpoint/2010/main" val="222008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4161967428"/>
              </p:ext>
            </p:extLst>
          </p:nvPr>
        </p:nvGraphicFramePr>
        <p:xfrm>
          <a:off x="0" y="-127998"/>
          <a:ext cx="12271319" cy="667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191" y="2782903"/>
            <a:ext cx="3188366" cy="239127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515" y="112529"/>
            <a:ext cx="4643928" cy="2391277"/>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3497" y="3405987"/>
            <a:ext cx="3484201" cy="3318495"/>
          </a:xfrm>
          <a:prstGeom prst="rect">
            <a:avLst/>
          </a:prstGeom>
        </p:spPr>
      </p:pic>
    </p:spTree>
    <p:extLst>
      <p:ext uri="{BB962C8B-B14F-4D97-AF65-F5344CB8AC3E}">
        <p14:creationId xmlns:p14="http://schemas.microsoft.com/office/powerpoint/2010/main" val="2390501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FDEF-AB57-42D3-9C34-913944B75C31}"/>
              </a:ext>
            </a:extLst>
          </p:cNvPr>
          <p:cNvSpPr>
            <a:spLocks noGrp="1"/>
          </p:cNvSpPr>
          <p:nvPr>
            <p:ph type="title"/>
          </p:nvPr>
        </p:nvSpPr>
        <p:spPr/>
        <p:txBody>
          <a:bodyPr/>
          <a:lstStyle/>
          <a:p>
            <a:r>
              <a:rPr lang="en-US" dirty="0"/>
              <a:t>Future enhancements post project</a:t>
            </a:r>
          </a:p>
        </p:txBody>
      </p:sp>
      <p:sp>
        <p:nvSpPr>
          <p:cNvPr id="3" name="Content Placeholder 2">
            <a:extLst>
              <a:ext uri="{FF2B5EF4-FFF2-40B4-BE49-F238E27FC236}">
                <a16:creationId xmlns:a16="http://schemas.microsoft.com/office/drawing/2014/main" id="{B57E6438-F33A-4FF0-9ECB-668A5F205653}"/>
              </a:ext>
            </a:extLst>
          </p:cNvPr>
          <p:cNvSpPr>
            <a:spLocks noGrp="1"/>
          </p:cNvSpPr>
          <p:nvPr>
            <p:ph idx="1"/>
          </p:nvPr>
        </p:nvSpPr>
        <p:spPr>
          <a:xfrm>
            <a:off x="1024128" y="1672045"/>
            <a:ext cx="9943447" cy="4942985"/>
          </a:xfrm>
        </p:spPr>
        <p:txBody>
          <a:bodyPr>
            <a:normAutofit lnSpcReduction="10000"/>
          </a:bodyPr>
          <a:lstStyle/>
          <a:p>
            <a:r>
              <a:rPr lang="en-US" dirty="0"/>
              <a:t>- Gather volumes of information for greater user capabilities</a:t>
            </a:r>
          </a:p>
          <a:p>
            <a:r>
              <a:rPr lang="en-US" dirty="0"/>
              <a:t>- Try other methods to prevent from blocking like proxy rotation</a:t>
            </a:r>
          </a:p>
          <a:p>
            <a:pPr lvl="2"/>
            <a:r>
              <a:rPr lang="en-US" sz="2000" dirty="0"/>
              <a:t>Splinter to simulate user</a:t>
            </a:r>
          </a:p>
          <a:p>
            <a:pPr lvl="2"/>
            <a:r>
              <a:rPr lang="en-US" sz="2000" dirty="0"/>
              <a:t>User-agent to simulate browser</a:t>
            </a:r>
          </a:p>
          <a:p>
            <a:pPr lvl="2"/>
            <a:r>
              <a:rPr lang="en-US" sz="2000" dirty="0"/>
              <a:t>Add time delays between each request to simulate user requests.</a:t>
            </a:r>
          </a:p>
          <a:p>
            <a:pPr lvl="2"/>
            <a:r>
              <a:rPr lang="en-US" sz="2000" dirty="0"/>
              <a:t>Proxy rotations.</a:t>
            </a:r>
          </a:p>
          <a:p>
            <a:endParaRPr lang="en-US" dirty="0"/>
          </a:p>
          <a:p>
            <a:r>
              <a:rPr lang="en-US" dirty="0"/>
              <a:t>- Expand scope to include other retailers </a:t>
            </a:r>
          </a:p>
          <a:p>
            <a:r>
              <a:rPr lang="en-US" dirty="0"/>
              <a:t>- Price and inventory comparisons + historical trends on products </a:t>
            </a:r>
          </a:p>
          <a:p>
            <a:r>
              <a:rPr lang="en-US" dirty="0"/>
              <a:t>- Predictive analytics: pricing trends + inventory levels (predict out-of-stock/re-stock)</a:t>
            </a:r>
          </a:p>
          <a:p>
            <a:r>
              <a:rPr lang="en-US" dirty="0"/>
              <a:t>- Built in logic to aid in user decision making + automated alerts for certain price/inventory </a:t>
            </a:r>
          </a:p>
          <a:p>
            <a:endParaRPr lang="en-US" dirty="0"/>
          </a:p>
          <a:p>
            <a:endParaRPr lang="en-US" dirty="0"/>
          </a:p>
        </p:txBody>
      </p:sp>
    </p:spTree>
    <p:extLst>
      <p:ext uri="{BB962C8B-B14F-4D97-AF65-F5344CB8AC3E}">
        <p14:creationId xmlns:p14="http://schemas.microsoft.com/office/powerpoint/2010/main" val="40505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lling Dough">
            <a:extLst>
              <a:ext uri="{FF2B5EF4-FFF2-40B4-BE49-F238E27FC236}">
                <a16:creationId xmlns:a16="http://schemas.microsoft.com/office/drawing/2014/main" id="{CD3172FA-7FBF-4586-8BAE-F8681B4CC272}"/>
              </a:ext>
            </a:extLst>
          </p:cNvPr>
          <p:cNvPicPr>
            <a:picLocks noChangeAspect="1"/>
          </p:cNvPicPr>
          <p:nvPr/>
        </p:nvPicPr>
        <p:blipFill rotWithShape="1">
          <a:blip r:embed="rId3" cstate="screen">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024128" y="585216"/>
            <a:ext cx="9720072" cy="1499616"/>
          </a:xfrm>
        </p:spPr>
        <p:txBody>
          <a:bodyPr>
            <a:normAutofit/>
          </a:bodyPr>
          <a:lstStyle/>
          <a:p>
            <a:r>
              <a:rPr lang="en-US" b="1" dirty="0">
                <a:solidFill>
                  <a:srgbClr val="FFFFFF"/>
                </a:solidFill>
              </a:rPr>
              <a:t>End result| User Success</a:t>
            </a:r>
          </a:p>
        </p:txBody>
      </p:sp>
      <p:cxnSp>
        <p:nvCxnSpPr>
          <p:cNvPr id="14" name="Straight Connector 13">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EFAA9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extLst>
              <p:ext uri="{D42A27DB-BD31-4B8C-83A1-F6EECF244321}">
                <p14:modId xmlns:p14="http://schemas.microsoft.com/office/powerpoint/2010/main" val="994297515"/>
              </p:ext>
            </p:extLst>
          </p:nvPr>
        </p:nvGraphicFramePr>
        <p:xfrm>
          <a:off x="4706256" y="826324"/>
          <a:ext cx="7746347" cy="5788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7067" y="3157613"/>
            <a:ext cx="914400" cy="91440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a:normAutofit/>
          </a:bodyPr>
          <a:lstStyle/>
          <a:p>
            <a:r>
              <a:rPr lang="en-US" sz="5400" b="1" dirty="0">
                <a:solidFill>
                  <a:srgbClr val="FFFFFF"/>
                </a:solidFill>
              </a:rPr>
              <a:t>Thank You</a:t>
            </a:r>
          </a:p>
        </p:txBody>
      </p:sp>
      <p:cxnSp>
        <p:nvCxnSpPr>
          <p:cNvPr id="12" name="Straight Connector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11909" cy="1499616"/>
          </a:xfrm>
        </p:spPr>
        <p:txBody>
          <a:bodyPr/>
          <a:lstStyle/>
          <a:p>
            <a:r>
              <a:rPr lang="en-US" dirty="0"/>
              <a:t>Agenda</a:t>
            </a:r>
          </a:p>
        </p:txBody>
      </p:sp>
      <p:sp>
        <p:nvSpPr>
          <p:cNvPr id="3" name="Content Placeholder 2"/>
          <p:cNvSpPr>
            <a:spLocks noGrp="1"/>
          </p:cNvSpPr>
          <p:nvPr>
            <p:ph sz="half" idx="1"/>
          </p:nvPr>
        </p:nvSpPr>
        <p:spPr>
          <a:xfrm>
            <a:off x="1097002" y="2084832"/>
            <a:ext cx="3306804" cy="4023360"/>
          </a:xfrm>
        </p:spPr>
        <p:txBody>
          <a:bodyPr>
            <a:normAutofit/>
          </a:bodyPr>
          <a:lstStyle/>
          <a:p>
            <a:pPr algn="ctr"/>
            <a:r>
              <a:rPr lang="en-US" dirty="0"/>
              <a:t>Concept</a:t>
            </a:r>
          </a:p>
          <a:p>
            <a:pPr algn="ctr"/>
            <a:endParaRPr lang="en-US" sz="1600" u="sng" dirty="0"/>
          </a:p>
          <a:p>
            <a:pPr algn="ctr"/>
            <a:endParaRPr lang="en-US" sz="1600" u="sng" dirty="0"/>
          </a:p>
          <a:p>
            <a:pPr algn="ctr"/>
            <a:endParaRPr lang="en-US" sz="1400" dirty="0"/>
          </a:p>
        </p:txBody>
      </p:sp>
      <p:sp>
        <p:nvSpPr>
          <p:cNvPr id="6" name="Content Placeholder 2"/>
          <p:cNvSpPr>
            <a:spLocks noGrp="1"/>
          </p:cNvSpPr>
          <p:nvPr>
            <p:ph sz="half" idx="1"/>
          </p:nvPr>
        </p:nvSpPr>
        <p:spPr>
          <a:xfrm>
            <a:off x="6506746" y="1789681"/>
            <a:ext cx="3306804" cy="4631460"/>
          </a:xfrm>
        </p:spPr>
        <p:txBody>
          <a:bodyPr/>
          <a:lstStyle/>
          <a:p>
            <a:pPr marL="0" indent="0">
              <a:buNone/>
            </a:pPr>
            <a:r>
              <a:rPr lang="en-US" dirty="0"/>
              <a:t>Explain :</a:t>
            </a:r>
          </a:p>
          <a:p>
            <a:pPr>
              <a:buFont typeface="Wingdings" panose="05000000000000000000" pitchFamily="2" charset="2"/>
              <a:buChar char="ü"/>
            </a:pPr>
            <a:r>
              <a:rPr lang="en-US" dirty="0"/>
              <a:t> Initial load of Data</a:t>
            </a:r>
          </a:p>
          <a:p>
            <a:pPr>
              <a:buFont typeface="Wingdings" panose="05000000000000000000" pitchFamily="2" charset="2"/>
              <a:buChar char="ü"/>
            </a:pPr>
            <a:r>
              <a:rPr lang="en-US" dirty="0"/>
              <a:t>Framework Architecture</a:t>
            </a:r>
          </a:p>
          <a:p>
            <a:pPr>
              <a:buFont typeface="Wingdings" panose="05000000000000000000" pitchFamily="2" charset="2"/>
              <a:buChar char="ü"/>
            </a:pPr>
            <a:r>
              <a:rPr lang="en-US" dirty="0"/>
              <a:t>Technologies used</a:t>
            </a:r>
          </a:p>
          <a:p>
            <a:pPr>
              <a:buFont typeface="Wingdings" panose="05000000000000000000" pitchFamily="2" charset="2"/>
              <a:buChar char="ü"/>
            </a:pPr>
            <a:r>
              <a:rPr lang="en-US" dirty="0"/>
              <a:t>Challenges</a:t>
            </a:r>
          </a:p>
          <a:p>
            <a:pPr>
              <a:buFont typeface="Wingdings" panose="05000000000000000000" pitchFamily="2" charset="2"/>
              <a:buChar char="ü"/>
            </a:pPr>
            <a:r>
              <a:rPr lang="en-US" dirty="0"/>
              <a:t>Overcoming hurdles using Agile methodologies.</a:t>
            </a:r>
          </a:p>
          <a:p>
            <a:pPr>
              <a:buFont typeface="Wingdings" panose="05000000000000000000" pitchFamily="2" charset="2"/>
              <a:buChar char="ü"/>
            </a:pPr>
            <a:r>
              <a:rPr lang="en-US" dirty="0"/>
              <a:t>App Demo</a:t>
            </a:r>
          </a:p>
          <a:p>
            <a:pPr algn="ctr"/>
            <a:endParaRPr lang="en-US" dirty="0"/>
          </a:p>
          <a:p>
            <a:pPr algn="ctr"/>
            <a:endParaRPr lang="en-US" dirty="0"/>
          </a:p>
        </p:txBody>
      </p:sp>
      <p:graphicFrame>
        <p:nvGraphicFramePr>
          <p:cNvPr id="8"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nvPr>
        </p:nvGraphicFramePr>
        <p:xfrm>
          <a:off x="1103379" y="2670048"/>
          <a:ext cx="3373302" cy="361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0846" y="4157058"/>
            <a:ext cx="648114" cy="648114"/>
          </a:xfrm>
          <a:prstGeom prst="rect">
            <a:avLst/>
          </a:prstGeom>
        </p:spPr>
      </p:pic>
    </p:spTree>
    <p:extLst>
      <p:ext uri="{BB962C8B-B14F-4D97-AF65-F5344CB8AC3E}">
        <p14:creationId xmlns:p14="http://schemas.microsoft.com/office/powerpoint/2010/main" val="232509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FE92-0FF3-4CF4-B29C-8384A87D6296}"/>
              </a:ext>
            </a:extLst>
          </p:cNvPr>
          <p:cNvSpPr>
            <a:spLocks noGrp="1"/>
          </p:cNvSpPr>
          <p:nvPr>
            <p:ph type="title"/>
          </p:nvPr>
        </p:nvSpPr>
        <p:spPr/>
        <p:txBody>
          <a:bodyPr/>
          <a:lstStyle/>
          <a:p>
            <a:r>
              <a:rPr lang="en-US" sz="5400" b="1" dirty="0">
                <a:solidFill>
                  <a:schemeClr val="tx1"/>
                </a:solidFill>
              </a:rPr>
              <a:t>OneView</a:t>
            </a:r>
            <a:r>
              <a:rPr lang="en-US" dirty="0"/>
              <a:t>= Enhance.BrickSeek</a:t>
            </a:r>
          </a:p>
        </p:txBody>
      </p:sp>
      <p:sp>
        <p:nvSpPr>
          <p:cNvPr id="3" name="Content Placeholder 2">
            <a:extLst>
              <a:ext uri="{FF2B5EF4-FFF2-40B4-BE49-F238E27FC236}">
                <a16:creationId xmlns:a16="http://schemas.microsoft.com/office/drawing/2014/main" id="{C0CA9C8F-3DB3-43EB-ADEA-D3CB3990087B}"/>
              </a:ext>
            </a:extLst>
          </p:cNvPr>
          <p:cNvSpPr>
            <a:spLocks noGrp="1"/>
          </p:cNvSpPr>
          <p:nvPr>
            <p:ph idx="1"/>
          </p:nvPr>
        </p:nvSpPr>
        <p:spPr>
          <a:xfrm>
            <a:off x="684578" y="1970605"/>
            <a:ext cx="10059623" cy="4669797"/>
          </a:xfrm>
        </p:spPr>
        <p:txBody>
          <a:bodyPr>
            <a:normAutofit fontScale="92500" lnSpcReduction="10000"/>
          </a:bodyPr>
          <a:lstStyle/>
          <a:p>
            <a:pPr marL="0" indent="0">
              <a:buNone/>
            </a:pPr>
            <a:r>
              <a:rPr lang="en-US" b="1" dirty="0"/>
              <a:t>BrickSeek</a:t>
            </a:r>
            <a:r>
              <a:rPr lang="en-US" dirty="0"/>
              <a:t> is a web-based software that allows you to search for sale and clearance deals near your ZIP Code. </a:t>
            </a:r>
            <a:r>
              <a:rPr lang="en-US" b="1" dirty="0"/>
              <a:t>BrickSeek</a:t>
            </a:r>
            <a:r>
              <a:rPr lang="en-US" dirty="0"/>
              <a:t> focuses on several major retailers including Walmart, Target, Lowe’s, Office Depot, Macy’s, Home Depot, CVS, Staples and BJ’s.</a:t>
            </a:r>
          </a:p>
          <a:p>
            <a:pPr marL="0" indent="0">
              <a:buNone/>
            </a:pPr>
            <a:r>
              <a:rPr lang="en-US" sz="2400" b="1" dirty="0">
                <a:solidFill>
                  <a:srgbClr val="FFFF00"/>
                </a:solidFill>
              </a:rPr>
              <a:t>Why</a:t>
            </a:r>
            <a:r>
              <a:rPr lang="en-US" sz="2400" dirty="0">
                <a:solidFill>
                  <a:srgbClr val="FFFF00"/>
                </a:solidFill>
              </a:rPr>
              <a:t>: </a:t>
            </a:r>
          </a:p>
          <a:p>
            <a:pPr marL="0" indent="0">
              <a:buNone/>
            </a:pPr>
            <a:r>
              <a:rPr lang="en-US" sz="2400" dirty="0"/>
              <a:t>BrickSeek in its current state has a paid membership + lacks functionality and is limited to localized area (i.e. cannot analyze nationwide supply and pricing trends)</a:t>
            </a:r>
          </a:p>
          <a:p>
            <a:pPr marL="0" indent="0">
              <a:buNone/>
            </a:pPr>
            <a:r>
              <a:rPr lang="en-US" sz="2400" b="1" dirty="0">
                <a:solidFill>
                  <a:srgbClr val="FFFF00"/>
                </a:solidFill>
              </a:rPr>
              <a:t>Who</a:t>
            </a:r>
            <a:r>
              <a:rPr lang="en-US" sz="2400" dirty="0">
                <a:solidFill>
                  <a:srgbClr val="FFFF00"/>
                </a:solidFill>
              </a:rPr>
              <a:t>: </a:t>
            </a:r>
          </a:p>
          <a:p>
            <a:pPr marL="0" indent="0">
              <a:buNone/>
            </a:pPr>
            <a:r>
              <a:rPr lang="en-US" sz="2400" dirty="0"/>
              <a:t>For the deal hunter, holiday shopper and online reseller</a:t>
            </a:r>
            <a:endParaRPr lang="en-US" sz="2800" u="sng" dirty="0"/>
          </a:p>
          <a:p>
            <a:pPr marL="0" indent="0">
              <a:buNone/>
            </a:pPr>
            <a:r>
              <a:rPr lang="en-US" sz="2400" b="1" dirty="0">
                <a:solidFill>
                  <a:srgbClr val="FFFF00"/>
                </a:solidFill>
              </a:rPr>
              <a:t>What</a:t>
            </a:r>
            <a:r>
              <a:rPr lang="en-US" sz="2400" dirty="0">
                <a:solidFill>
                  <a:srgbClr val="FFFF00"/>
                </a:solidFill>
              </a:rPr>
              <a:t>:  </a:t>
            </a:r>
          </a:p>
          <a:p>
            <a:pPr marL="0" indent="0">
              <a:buNone/>
            </a:pPr>
            <a:r>
              <a:rPr lang="en-US" sz="2400" dirty="0"/>
              <a:t>OneView enables the user to see a nationwide view of inventory and pricing information from big box retailers to spot trends + analyze products + make informed purchases + strategic pricing decisions</a:t>
            </a:r>
          </a:p>
          <a:p>
            <a:pPr algn="ctr"/>
            <a:endParaRPr lang="en-US" sz="2400" dirty="0"/>
          </a:p>
          <a:p>
            <a:pPr algn="ctr"/>
            <a:endParaRPr lang="en-US" sz="2400" dirty="0"/>
          </a:p>
          <a:p>
            <a:endParaRPr lang="en-US" dirty="0"/>
          </a:p>
          <a:p>
            <a:endParaRPr lang="en-US" dirty="0"/>
          </a:p>
        </p:txBody>
      </p:sp>
    </p:spTree>
    <p:extLst>
      <p:ext uri="{BB962C8B-B14F-4D97-AF65-F5344CB8AC3E}">
        <p14:creationId xmlns:p14="http://schemas.microsoft.com/office/powerpoint/2010/main" val="3935351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3E5C-F308-4FB9-BE45-CA1AE6B43FD4}"/>
              </a:ext>
            </a:extLst>
          </p:cNvPr>
          <p:cNvSpPr>
            <a:spLocks noGrp="1"/>
          </p:cNvSpPr>
          <p:nvPr>
            <p:ph type="title"/>
          </p:nvPr>
        </p:nvSpPr>
        <p:spPr/>
        <p:txBody>
          <a:bodyPr/>
          <a:lstStyle/>
          <a:p>
            <a:r>
              <a:rPr lang="en-US" dirty="0"/>
              <a:t>Getting data ready</a:t>
            </a:r>
          </a:p>
        </p:txBody>
      </p:sp>
      <p:sp>
        <p:nvSpPr>
          <p:cNvPr id="3" name="Content Placeholder 2">
            <a:extLst>
              <a:ext uri="{FF2B5EF4-FFF2-40B4-BE49-F238E27FC236}">
                <a16:creationId xmlns:a16="http://schemas.microsoft.com/office/drawing/2014/main" id="{76D956C7-04EA-4CFE-8C4F-3E2475C5131B}"/>
              </a:ext>
            </a:extLst>
          </p:cNvPr>
          <p:cNvSpPr>
            <a:spLocks noGrp="1"/>
          </p:cNvSpPr>
          <p:nvPr>
            <p:ph idx="1"/>
          </p:nvPr>
        </p:nvSpPr>
        <p:spPr>
          <a:xfrm>
            <a:off x="567221" y="4079072"/>
            <a:ext cx="10782097" cy="2546660"/>
          </a:xfrm>
          <a:ln>
            <a:solidFill>
              <a:schemeClr val="tx2">
                <a:lumMod val="40000"/>
                <a:lumOff val="60000"/>
              </a:schemeClr>
            </a:solidFill>
          </a:ln>
        </p:spPr>
        <p:txBody>
          <a:bodyPr>
            <a:normAutofit/>
          </a:bodyPr>
          <a:lstStyle/>
          <a:p>
            <a:r>
              <a:rPr lang="en-US" dirty="0"/>
              <a:t>1. Load Database w/ZIP Codes: started with a dataset of ZIP Codes with a population greater than 100K + manually included additional cities to provide a better representation of the entire country</a:t>
            </a:r>
          </a:p>
          <a:p>
            <a:r>
              <a:rPr lang="en-US" dirty="0"/>
              <a:t>2. Get BrickSeek data – make CURL calls</a:t>
            </a:r>
          </a:p>
          <a:p>
            <a:r>
              <a:rPr lang="en-US" dirty="0"/>
              <a:t>Curl --data “sku=&amp;zip=“ </a:t>
            </a:r>
            <a:r>
              <a:rPr lang="en-US" dirty="0">
                <a:solidFill>
                  <a:schemeClr val="accent2">
                    <a:lumMod val="60000"/>
                    <a:lumOff val="40000"/>
                  </a:schemeClr>
                </a:solidFill>
              </a:rPr>
              <a:t> </a:t>
            </a:r>
            <a:r>
              <a:rPr lang="en-US"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https://brickseek.com/walmart-inventory-checker?</a:t>
            </a:r>
            <a:endParaRPr lang="en-US" dirty="0">
              <a:solidFill>
                <a:schemeClr val="accent2">
                  <a:lumMod val="60000"/>
                  <a:lumOff val="40000"/>
                </a:schemeClr>
              </a:solidFill>
            </a:endParaRPr>
          </a:p>
          <a:p>
            <a:r>
              <a:rPr lang="en-US" dirty="0"/>
              <a:t>3. Scrape data using Beautiful Soup and load the database</a:t>
            </a:r>
          </a:p>
          <a:p>
            <a:endParaRPr lang="en-US" dirty="0"/>
          </a:p>
        </p:txBody>
      </p:sp>
      <p:pic>
        <p:nvPicPr>
          <p:cNvPr id="5" name="Graphic 4" descr="Database">
            <a:extLst>
              <a:ext uri="{FF2B5EF4-FFF2-40B4-BE49-F238E27FC236}">
                <a16:creationId xmlns:a16="http://schemas.microsoft.com/office/drawing/2014/main" id="{800CF434-BB25-4887-9439-25A6FCE0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5027" y="1755859"/>
            <a:ext cx="1304773" cy="1304773"/>
          </a:xfrm>
          <a:prstGeom prst="rect">
            <a:avLst/>
          </a:prstGeom>
        </p:spPr>
      </p:pic>
      <p:pic>
        <p:nvPicPr>
          <p:cNvPr id="7" name="Graphic 6" descr="Spider web">
            <a:extLst>
              <a:ext uri="{FF2B5EF4-FFF2-40B4-BE49-F238E27FC236}">
                <a16:creationId xmlns:a16="http://schemas.microsoft.com/office/drawing/2014/main" id="{B49CCFD9-F7BD-477E-8A65-ECB0F5A4F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7800" y="1837765"/>
            <a:ext cx="1304772" cy="1304772"/>
          </a:xfrm>
          <a:prstGeom prst="rect">
            <a:avLst/>
          </a:prstGeom>
        </p:spPr>
      </p:pic>
      <p:sp>
        <p:nvSpPr>
          <p:cNvPr id="8" name="TextBox 7">
            <a:extLst>
              <a:ext uri="{FF2B5EF4-FFF2-40B4-BE49-F238E27FC236}">
                <a16:creationId xmlns:a16="http://schemas.microsoft.com/office/drawing/2014/main" id="{B03EE808-298B-45B7-B088-ABE52BB9D021}"/>
              </a:ext>
            </a:extLst>
          </p:cNvPr>
          <p:cNvSpPr txBox="1"/>
          <p:nvPr/>
        </p:nvSpPr>
        <p:spPr>
          <a:xfrm>
            <a:off x="1079458" y="3150517"/>
            <a:ext cx="2112411" cy="646331"/>
          </a:xfrm>
          <a:prstGeom prst="rect">
            <a:avLst/>
          </a:prstGeom>
          <a:noFill/>
        </p:spPr>
        <p:txBody>
          <a:bodyPr wrap="square" rtlCol="0">
            <a:spAutoFit/>
          </a:bodyPr>
          <a:lstStyle/>
          <a:p>
            <a:pPr algn="ctr"/>
            <a:r>
              <a:rPr lang="en-US" dirty="0"/>
              <a:t>Data Gathering from BrickSeek (Collect)</a:t>
            </a:r>
          </a:p>
        </p:txBody>
      </p:sp>
      <p:pic>
        <p:nvPicPr>
          <p:cNvPr id="11" name="Graphic 10" descr="Closed book">
            <a:extLst>
              <a:ext uri="{FF2B5EF4-FFF2-40B4-BE49-F238E27FC236}">
                <a16:creationId xmlns:a16="http://schemas.microsoft.com/office/drawing/2014/main" id="{64B15596-3303-45D4-9BE5-175AAE846C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9793" y="1916596"/>
            <a:ext cx="914400" cy="914400"/>
          </a:xfrm>
          <a:prstGeom prst="rect">
            <a:avLst/>
          </a:prstGeom>
        </p:spPr>
      </p:pic>
      <p:sp>
        <p:nvSpPr>
          <p:cNvPr id="12" name="TextBox 11">
            <a:extLst>
              <a:ext uri="{FF2B5EF4-FFF2-40B4-BE49-F238E27FC236}">
                <a16:creationId xmlns:a16="http://schemas.microsoft.com/office/drawing/2014/main" id="{FD2E7C4F-C00C-4038-A995-A03112E5A3C1}"/>
              </a:ext>
            </a:extLst>
          </p:cNvPr>
          <p:cNvSpPr txBox="1"/>
          <p:nvPr/>
        </p:nvSpPr>
        <p:spPr>
          <a:xfrm>
            <a:off x="3734678" y="2968801"/>
            <a:ext cx="1804630" cy="646331"/>
          </a:xfrm>
          <a:prstGeom prst="rect">
            <a:avLst/>
          </a:prstGeom>
          <a:noFill/>
        </p:spPr>
        <p:txBody>
          <a:bodyPr wrap="square" rtlCol="0">
            <a:spAutoFit/>
          </a:bodyPr>
          <a:lstStyle/>
          <a:p>
            <a:pPr algn="ctr"/>
            <a:r>
              <a:rPr lang="en-US" dirty="0"/>
              <a:t>Data Cleaning (Process)</a:t>
            </a:r>
          </a:p>
        </p:txBody>
      </p:sp>
      <p:pic>
        <p:nvPicPr>
          <p:cNvPr id="14" name="Graphic 13" descr="Open book">
            <a:extLst>
              <a:ext uri="{FF2B5EF4-FFF2-40B4-BE49-F238E27FC236}">
                <a16:creationId xmlns:a16="http://schemas.microsoft.com/office/drawing/2014/main" id="{3D45774A-F502-487F-B76F-832A93EF9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5082" y="1951046"/>
            <a:ext cx="914400" cy="914400"/>
          </a:xfrm>
          <a:prstGeom prst="rect">
            <a:avLst/>
          </a:prstGeom>
        </p:spPr>
      </p:pic>
      <p:sp>
        <p:nvSpPr>
          <p:cNvPr id="15" name="TextBox 14">
            <a:extLst>
              <a:ext uri="{FF2B5EF4-FFF2-40B4-BE49-F238E27FC236}">
                <a16:creationId xmlns:a16="http://schemas.microsoft.com/office/drawing/2014/main" id="{3D5E5963-7E7A-4A50-97C0-880144717BF0}"/>
              </a:ext>
            </a:extLst>
          </p:cNvPr>
          <p:cNvSpPr txBox="1"/>
          <p:nvPr/>
        </p:nvSpPr>
        <p:spPr>
          <a:xfrm>
            <a:off x="6209520" y="2946191"/>
            <a:ext cx="1545524" cy="646331"/>
          </a:xfrm>
          <a:prstGeom prst="rect">
            <a:avLst/>
          </a:prstGeom>
          <a:noFill/>
        </p:spPr>
        <p:txBody>
          <a:bodyPr wrap="square" rtlCol="0">
            <a:spAutoFit/>
          </a:bodyPr>
          <a:lstStyle/>
          <a:p>
            <a:pPr algn="ctr"/>
            <a:r>
              <a:rPr lang="en-US" dirty="0"/>
              <a:t>Data Backup (Store)</a:t>
            </a:r>
          </a:p>
        </p:txBody>
      </p:sp>
      <p:sp>
        <p:nvSpPr>
          <p:cNvPr id="17" name="TextBox 16">
            <a:extLst>
              <a:ext uri="{FF2B5EF4-FFF2-40B4-BE49-F238E27FC236}">
                <a16:creationId xmlns:a16="http://schemas.microsoft.com/office/drawing/2014/main" id="{BE6021D6-3002-4218-8A51-807341DD8B1E}"/>
              </a:ext>
            </a:extLst>
          </p:cNvPr>
          <p:cNvSpPr txBox="1"/>
          <p:nvPr/>
        </p:nvSpPr>
        <p:spPr>
          <a:xfrm>
            <a:off x="8238359" y="3124912"/>
            <a:ext cx="1878108" cy="646331"/>
          </a:xfrm>
          <a:prstGeom prst="rect">
            <a:avLst/>
          </a:prstGeom>
          <a:noFill/>
        </p:spPr>
        <p:txBody>
          <a:bodyPr wrap="square" rtlCol="0">
            <a:spAutoFit/>
          </a:bodyPr>
          <a:lstStyle/>
          <a:p>
            <a:r>
              <a:rPr lang="en-US" dirty="0"/>
              <a:t>Data Storage for retrieval</a:t>
            </a:r>
          </a:p>
        </p:txBody>
      </p:sp>
      <p:cxnSp>
        <p:nvCxnSpPr>
          <p:cNvPr id="19" name="Straight Arrow Connector 18">
            <a:extLst>
              <a:ext uri="{FF2B5EF4-FFF2-40B4-BE49-F238E27FC236}">
                <a16:creationId xmlns:a16="http://schemas.microsoft.com/office/drawing/2014/main" id="{F1983922-1F70-47E0-BF4B-FF5FCC747ED0}"/>
              </a:ext>
            </a:extLst>
          </p:cNvPr>
          <p:cNvCxnSpPr>
            <a:cxnSpLocks/>
            <a:endCxn id="11" idx="1"/>
          </p:cNvCxnSpPr>
          <p:nvPr/>
        </p:nvCxnSpPr>
        <p:spPr>
          <a:xfrm>
            <a:off x="2883884" y="2373796"/>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F35DA3-F96D-4D8E-9496-B10DDBFA61B2}"/>
              </a:ext>
            </a:extLst>
          </p:cNvPr>
          <p:cNvCxnSpPr>
            <a:cxnSpLocks/>
          </p:cNvCxnSpPr>
          <p:nvPr/>
        </p:nvCxnSpPr>
        <p:spPr>
          <a:xfrm>
            <a:off x="5094193"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F77049-AEB5-4D21-BD2F-8DD37276AA83}"/>
              </a:ext>
            </a:extLst>
          </p:cNvPr>
          <p:cNvCxnSpPr>
            <a:cxnSpLocks/>
          </p:cNvCxnSpPr>
          <p:nvPr/>
        </p:nvCxnSpPr>
        <p:spPr>
          <a:xfrm>
            <a:off x="7439482"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Open book">
            <a:extLst>
              <a:ext uri="{FF2B5EF4-FFF2-40B4-BE49-F238E27FC236}">
                <a16:creationId xmlns:a16="http://schemas.microsoft.com/office/drawing/2014/main" id="{0D059D6D-24D2-4B74-9FC4-ADAD7C3DA0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21" y="1975674"/>
            <a:ext cx="914400" cy="914400"/>
          </a:xfrm>
          <a:prstGeom prst="rect">
            <a:avLst/>
          </a:prstGeom>
        </p:spPr>
      </p:pic>
      <p:cxnSp>
        <p:nvCxnSpPr>
          <p:cNvPr id="18" name="Straight Arrow Connector 17">
            <a:extLst>
              <a:ext uri="{FF2B5EF4-FFF2-40B4-BE49-F238E27FC236}">
                <a16:creationId xmlns:a16="http://schemas.microsoft.com/office/drawing/2014/main" id="{125774DF-5FB8-42C0-9781-AA3733AEEB9B}"/>
              </a:ext>
            </a:extLst>
          </p:cNvPr>
          <p:cNvCxnSpPr>
            <a:cxnSpLocks/>
            <a:endCxn id="16" idx="1"/>
          </p:cNvCxnSpPr>
          <p:nvPr/>
        </p:nvCxnSpPr>
        <p:spPr>
          <a:xfrm>
            <a:off x="9646815" y="2432874"/>
            <a:ext cx="8998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614E71-8DFF-4916-A983-6FED32E5981F}"/>
              </a:ext>
            </a:extLst>
          </p:cNvPr>
          <p:cNvSpPr txBox="1"/>
          <p:nvPr/>
        </p:nvSpPr>
        <p:spPr>
          <a:xfrm>
            <a:off x="10546621" y="3013237"/>
            <a:ext cx="939054" cy="369332"/>
          </a:xfrm>
          <a:prstGeom prst="rect">
            <a:avLst/>
          </a:prstGeom>
          <a:noFill/>
        </p:spPr>
        <p:txBody>
          <a:bodyPr wrap="square" rtlCol="0">
            <a:spAutoFit/>
          </a:bodyPr>
          <a:lstStyle/>
          <a:p>
            <a:r>
              <a:rPr lang="en-US" dirty="0"/>
              <a:t>Analyze</a:t>
            </a:r>
          </a:p>
        </p:txBody>
      </p:sp>
    </p:spTree>
    <p:extLst>
      <p:ext uri="{BB962C8B-B14F-4D97-AF65-F5344CB8AC3E}">
        <p14:creationId xmlns:p14="http://schemas.microsoft.com/office/powerpoint/2010/main" val="587665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A062-129D-4C15-8003-F0EB8AC35AF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7827EA83-1B08-466E-A968-B349A479693C}"/>
              </a:ext>
            </a:extLst>
          </p:cNvPr>
          <p:cNvSpPr>
            <a:spLocks noGrp="1"/>
          </p:cNvSpPr>
          <p:nvPr>
            <p:ph idx="1"/>
          </p:nvPr>
        </p:nvSpPr>
        <p:spPr>
          <a:xfrm>
            <a:off x="818754" y="1772567"/>
            <a:ext cx="10227394" cy="4833606"/>
          </a:xfrm>
        </p:spPr>
        <p:txBody>
          <a:bodyPr>
            <a:noAutofit/>
          </a:bodyPr>
          <a:lstStyle/>
          <a:p>
            <a:pPr>
              <a:buFont typeface="Wingdings" panose="05000000000000000000" pitchFamily="2" charset="2"/>
              <a:buChar char="Ø"/>
            </a:pPr>
            <a:r>
              <a:rPr lang="en-US" sz="2800" dirty="0"/>
              <a:t>Limited funding for Cloud Component</a:t>
            </a:r>
          </a:p>
          <a:p>
            <a:pPr>
              <a:buFont typeface="Wingdings" panose="05000000000000000000" pitchFamily="2" charset="2"/>
              <a:buChar char="Ø"/>
            </a:pPr>
            <a:r>
              <a:rPr lang="en-US" sz="2800" dirty="0"/>
              <a:t>BrickSeek request rejects</a:t>
            </a:r>
          </a:p>
          <a:p>
            <a:pPr>
              <a:buFont typeface="Wingdings" panose="05000000000000000000" pitchFamily="2" charset="2"/>
              <a:buChar char="Ø"/>
            </a:pPr>
            <a:r>
              <a:rPr lang="en-US" sz="2800" dirty="0"/>
              <a:t>Slow application – due to heavy database calls</a:t>
            </a:r>
          </a:p>
          <a:p>
            <a:pPr>
              <a:buFont typeface="Wingdings" panose="05000000000000000000" pitchFamily="2" charset="2"/>
              <a:buChar char="Ø"/>
            </a:pPr>
            <a:r>
              <a:rPr lang="en-US" sz="2800" dirty="0"/>
              <a:t>App is dependent on scraped data + looping thru 400+ ZIP Codes</a:t>
            </a:r>
          </a:p>
          <a:p>
            <a:pPr>
              <a:buFont typeface="Wingdings" panose="05000000000000000000" pitchFamily="2" charset="2"/>
              <a:buChar char="Ø"/>
            </a:pPr>
            <a:r>
              <a:rPr lang="en-US" sz="2800" dirty="0"/>
              <a:t>Limitations on infancy of database – lack of historical data to perform more advanced analytics</a:t>
            </a:r>
          </a:p>
          <a:p>
            <a:pPr>
              <a:buFont typeface="Wingdings" panose="05000000000000000000" pitchFamily="2" charset="2"/>
              <a:buChar char="Ø"/>
            </a:pPr>
            <a:r>
              <a:rPr lang="en-US" sz="2800" dirty="0"/>
              <a:t>Difference in access variables across different inventories </a:t>
            </a:r>
            <a:r>
              <a:rPr lang="en-US" sz="2400" dirty="0"/>
              <a:t>(SKUvs.DPCI) </a:t>
            </a:r>
          </a:p>
          <a:p>
            <a:pPr>
              <a:buFont typeface="Wingdings" panose="05000000000000000000" pitchFamily="2" charset="2"/>
              <a:buChar char="Ø"/>
            </a:pPr>
            <a:r>
              <a:rPr lang="en-US" sz="2800" dirty="0"/>
              <a:t>https://brickseek.com/walmart-inventory-checker?sku=329264833</a:t>
            </a:r>
          </a:p>
          <a:p>
            <a:pPr>
              <a:buFont typeface="Wingdings" panose="05000000000000000000" pitchFamily="2" charset="2"/>
              <a:buChar char="Ø"/>
            </a:pPr>
            <a:r>
              <a:rPr lang="en-US" sz="2800" dirty="0"/>
              <a:t>https://brickseek.com/target-inventory-checker?sku=080-02-1714</a:t>
            </a:r>
          </a:p>
        </p:txBody>
      </p:sp>
    </p:spTree>
    <p:extLst>
      <p:ext uri="{BB962C8B-B14F-4D97-AF65-F5344CB8AC3E}">
        <p14:creationId xmlns:p14="http://schemas.microsoft.com/office/powerpoint/2010/main" val="353495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D9AAD34-E654-42C8-91DB-C1DD6EBAA8DC}"/>
              </a:ext>
            </a:extLst>
          </p:cNvPr>
          <p:cNvGrpSpPr/>
          <p:nvPr/>
        </p:nvGrpSpPr>
        <p:grpSpPr>
          <a:xfrm>
            <a:off x="-74064" y="141574"/>
            <a:ext cx="11896421" cy="6792664"/>
            <a:chOff x="194877" y="-79732"/>
            <a:chExt cx="11896421" cy="6792664"/>
          </a:xfrm>
        </p:grpSpPr>
        <p:sp>
          <p:nvSpPr>
            <p:cNvPr id="54" name="Rectangle: Rounded Corners 53">
              <a:extLst>
                <a:ext uri="{FF2B5EF4-FFF2-40B4-BE49-F238E27FC236}">
                  <a16:creationId xmlns:a16="http://schemas.microsoft.com/office/drawing/2014/main" id="{8572E424-6FF1-4C59-A018-7EA756738F55}"/>
                </a:ext>
              </a:extLst>
            </p:cNvPr>
            <p:cNvSpPr/>
            <p:nvPr/>
          </p:nvSpPr>
          <p:spPr>
            <a:xfrm>
              <a:off x="5620734" y="777080"/>
              <a:ext cx="2386373" cy="3936818"/>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pic>
          <p:nvPicPr>
            <p:cNvPr id="18" name="Graphic 17" descr="Database">
              <a:extLst>
                <a:ext uri="{FF2B5EF4-FFF2-40B4-BE49-F238E27FC236}">
                  <a16:creationId xmlns:a16="http://schemas.microsoft.com/office/drawing/2014/main" id="{F23785ED-4B9A-479D-B8E5-6FBEA1084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0828" y="562370"/>
              <a:ext cx="1814092" cy="1814092"/>
            </a:xfrm>
            <a:prstGeom prst="rect">
              <a:avLst/>
            </a:prstGeom>
          </p:spPr>
        </p:pic>
        <p:pic>
          <p:nvPicPr>
            <p:cNvPr id="22" name="Graphic 21" descr="Syncing cloud">
              <a:extLst>
                <a:ext uri="{FF2B5EF4-FFF2-40B4-BE49-F238E27FC236}">
                  <a16:creationId xmlns:a16="http://schemas.microsoft.com/office/drawing/2014/main" id="{59787BFE-911E-458A-963B-610872861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573995" y="-79732"/>
              <a:ext cx="1517303" cy="1517303"/>
            </a:xfrm>
            <a:prstGeom prst="rect">
              <a:avLst/>
            </a:prstGeom>
          </p:spPr>
        </p:pic>
        <p:pic>
          <p:nvPicPr>
            <p:cNvPr id="26" name="Graphic 25" descr="Web design">
              <a:extLst>
                <a:ext uri="{FF2B5EF4-FFF2-40B4-BE49-F238E27FC236}">
                  <a16:creationId xmlns:a16="http://schemas.microsoft.com/office/drawing/2014/main" id="{DE9AA40F-6CFB-4AAF-BAE9-7B8CC2EE5A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818421" y="1986934"/>
              <a:ext cx="1731763" cy="1964056"/>
            </a:xfrm>
            <a:prstGeom prst="rect">
              <a:avLst/>
            </a:prstGeom>
          </p:spPr>
        </p:pic>
        <p:pic>
          <p:nvPicPr>
            <p:cNvPr id="28" name="Graphic 27" descr="Programmer">
              <a:extLst>
                <a:ext uri="{FF2B5EF4-FFF2-40B4-BE49-F238E27FC236}">
                  <a16:creationId xmlns:a16="http://schemas.microsoft.com/office/drawing/2014/main" id="{FD39879A-C12A-4E90-8ABE-08C17F61D8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94877" y="1930856"/>
              <a:ext cx="1629266" cy="1629266"/>
            </a:xfrm>
            <a:prstGeom prst="rect">
              <a:avLst/>
            </a:prstGeom>
          </p:spPr>
        </p:pic>
        <p:pic>
          <p:nvPicPr>
            <p:cNvPr id="38" name="Graphic 37" descr="Open folder">
              <a:extLst>
                <a:ext uri="{FF2B5EF4-FFF2-40B4-BE49-F238E27FC236}">
                  <a16:creationId xmlns:a16="http://schemas.microsoft.com/office/drawing/2014/main" id="{2C5AE2C3-B24D-4158-AD46-004740EB51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0918" y="5381229"/>
              <a:ext cx="1331703" cy="1331703"/>
            </a:xfrm>
            <a:prstGeom prst="rect">
              <a:avLst/>
            </a:prstGeom>
          </p:spPr>
        </p:pic>
        <p:pic>
          <p:nvPicPr>
            <p:cNvPr id="40" name="Graphic 39" descr="Maximize">
              <a:extLst>
                <a:ext uri="{FF2B5EF4-FFF2-40B4-BE49-F238E27FC236}">
                  <a16:creationId xmlns:a16="http://schemas.microsoft.com/office/drawing/2014/main" id="{F566A74A-9923-452C-83C5-859A62A0B1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830455">
              <a:off x="9829299" y="4315608"/>
              <a:ext cx="914400" cy="914400"/>
            </a:xfrm>
            <a:prstGeom prst="rect">
              <a:avLst/>
            </a:prstGeom>
          </p:spPr>
        </p:pic>
        <p:pic>
          <p:nvPicPr>
            <p:cNvPr id="42" name="Graphic 41" descr="Arrow circle">
              <a:extLst>
                <a:ext uri="{FF2B5EF4-FFF2-40B4-BE49-F238E27FC236}">
                  <a16:creationId xmlns:a16="http://schemas.microsoft.com/office/drawing/2014/main" id="{0CE34769-30E7-4D4A-9F81-1658275186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81810" y="2511762"/>
              <a:ext cx="1062652" cy="914400"/>
            </a:xfrm>
            <a:prstGeom prst="rect">
              <a:avLst/>
            </a:prstGeom>
          </p:spPr>
        </p:pic>
        <p:pic>
          <p:nvPicPr>
            <p:cNvPr id="45" name="Graphic 44" descr="Maximize">
              <a:extLst>
                <a:ext uri="{FF2B5EF4-FFF2-40B4-BE49-F238E27FC236}">
                  <a16:creationId xmlns:a16="http://schemas.microsoft.com/office/drawing/2014/main" id="{3FFD6A05-6E86-4618-B381-1E1DFFD20D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3589356">
              <a:off x="1776164" y="2412518"/>
              <a:ext cx="914400" cy="914400"/>
            </a:xfrm>
            <a:prstGeom prst="rect">
              <a:avLst/>
            </a:prstGeom>
          </p:spPr>
        </p:pic>
        <p:pic>
          <p:nvPicPr>
            <p:cNvPr id="46" name="Graphic 45" descr="Database">
              <a:extLst>
                <a:ext uri="{FF2B5EF4-FFF2-40B4-BE49-F238E27FC236}">
                  <a16:creationId xmlns:a16="http://schemas.microsoft.com/office/drawing/2014/main" id="{E85CADE0-EE70-4085-82F7-A981352A6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1053" y="2350295"/>
              <a:ext cx="1814092" cy="1814092"/>
            </a:xfrm>
            <a:prstGeom prst="rect">
              <a:avLst/>
            </a:prstGeom>
          </p:spPr>
        </p:pic>
        <p:pic>
          <p:nvPicPr>
            <p:cNvPr id="53" name="Graphic 52" descr="Cloud Computing">
              <a:extLst>
                <a:ext uri="{FF2B5EF4-FFF2-40B4-BE49-F238E27FC236}">
                  <a16:creationId xmlns:a16="http://schemas.microsoft.com/office/drawing/2014/main" id="{F24F6075-EC0F-44CF-B9DA-2A44E60F14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5249" y="5224162"/>
              <a:ext cx="1334240" cy="1334240"/>
            </a:xfrm>
            <a:prstGeom prst="rect">
              <a:avLst/>
            </a:prstGeom>
          </p:spPr>
        </p:pic>
        <p:pic>
          <p:nvPicPr>
            <p:cNvPr id="56" name="Graphic 55" descr="Arrow Slight curve">
              <a:extLst>
                <a:ext uri="{FF2B5EF4-FFF2-40B4-BE49-F238E27FC236}">
                  <a16:creationId xmlns:a16="http://schemas.microsoft.com/office/drawing/2014/main" id="{B1A53EEC-74EF-4D09-BC33-9135FCBF5F3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800000">
              <a:off x="8143237" y="969947"/>
              <a:ext cx="1061160" cy="914400"/>
            </a:xfrm>
            <a:prstGeom prst="rect">
              <a:avLst/>
            </a:prstGeom>
          </p:spPr>
        </p:pic>
        <p:pic>
          <p:nvPicPr>
            <p:cNvPr id="60" name="Graphic 59" descr="Snake">
              <a:extLst>
                <a:ext uri="{FF2B5EF4-FFF2-40B4-BE49-F238E27FC236}">
                  <a16:creationId xmlns:a16="http://schemas.microsoft.com/office/drawing/2014/main" id="{16369C82-3017-498D-8C4C-ECA39AD048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089" y="3852623"/>
              <a:ext cx="914400" cy="914400"/>
            </a:xfrm>
            <a:prstGeom prst="rect">
              <a:avLst/>
            </a:prstGeom>
          </p:spPr>
        </p:pic>
        <p:pic>
          <p:nvPicPr>
            <p:cNvPr id="61" name="Graphic 60" descr="Arrow Slight curve">
              <a:extLst>
                <a:ext uri="{FF2B5EF4-FFF2-40B4-BE49-F238E27FC236}">
                  <a16:creationId xmlns:a16="http://schemas.microsoft.com/office/drawing/2014/main" id="{E7225D6C-5C96-4548-A5BA-B8BAA3AD096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066436" y="1578369"/>
              <a:ext cx="1214761" cy="914400"/>
            </a:xfrm>
            <a:prstGeom prst="rect">
              <a:avLst/>
            </a:prstGeom>
          </p:spPr>
        </p:pic>
        <p:pic>
          <p:nvPicPr>
            <p:cNvPr id="62" name="Graphic 61" descr="Arrow Slight curve">
              <a:extLst>
                <a:ext uri="{FF2B5EF4-FFF2-40B4-BE49-F238E27FC236}">
                  <a16:creationId xmlns:a16="http://schemas.microsoft.com/office/drawing/2014/main" id="{6C9A7873-587F-4B9A-86CB-2B7CEA653AB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138332" y="2511762"/>
              <a:ext cx="1214761" cy="914400"/>
            </a:xfrm>
            <a:prstGeom prst="rect">
              <a:avLst/>
            </a:prstGeom>
          </p:spPr>
        </p:pic>
        <p:pic>
          <p:nvPicPr>
            <p:cNvPr id="63" name="Graphic 62" descr="Arrow Slight curve">
              <a:extLst>
                <a:ext uri="{FF2B5EF4-FFF2-40B4-BE49-F238E27FC236}">
                  <a16:creationId xmlns:a16="http://schemas.microsoft.com/office/drawing/2014/main" id="{FB337366-8D9C-4D97-9A54-B26C6554AB7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959447">
              <a:off x="8158818" y="3166121"/>
              <a:ext cx="1214761" cy="914400"/>
            </a:xfrm>
            <a:prstGeom prst="rect">
              <a:avLst/>
            </a:prstGeom>
          </p:spPr>
        </p:pic>
        <p:sp>
          <p:nvSpPr>
            <p:cNvPr id="64" name="Arrow: Curved Right 63">
              <a:extLst>
                <a:ext uri="{FF2B5EF4-FFF2-40B4-BE49-F238E27FC236}">
                  <a16:creationId xmlns:a16="http://schemas.microsoft.com/office/drawing/2014/main" id="{6E147B1C-A744-4148-B3EF-B979861DD12C}"/>
                </a:ext>
              </a:extLst>
            </p:cNvPr>
            <p:cNvSpPr/>
            <p:nvPr/>
          </p:nvSpPr>
          <p:spPr>
            <a:xfrm>
              <a:off x="5955825" y="4865390"/>
              <a:ext cx="679687" cy="1215530"/>
            </a:xfrm>
            <a:prstGeom prst="curv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grpSp>
      <p:grpSp>
        <p:nvGrpSpPr>
          <p:cNvPr id="79" name="Group 78">
            <a:extLst>
              <a:ext uri="{FF2B5EF4-FFF2-40B4-BE49-F238E27FC236}">
                <a16:creationId xmlns:a16="http://schemas.microsoft.com/office/drawing/2014/main" id="{AC65513A-5840-4FDE-AC52-1A949D922BE7}"/>
              </a:ext>
            </a:extLst>
          </p:cNvPr>
          <p:cNvGrpSpPr/>
          <p:nvPr/>
        </p:nvGrpSpPr>
        <p:grpSpPr>
          <a:xfrm>
            <a:off x="2766316" y="1326018"/>
            <a:ext cx="9287139" cy="5127034"/>
            <a:chOff x="2766316" y="1326018"/>
            <a:chExt cx="9287139" cy="5127034"/>
          </a:xfrm>
        </p:grpSpPr>
        <p:sp>
          <p:nvSpPr>
            <p:cNvPr id="72" name="TextBox 71">
              <a:extLst>
                <a:ext uri="{FF2B5EF4-FFF2-40B4-BE49-F238E27FC236}">
                  <a16:creationId xmlns:a16="http://schemas.microsoft.com/office/drawing/2014/main" id="{6B06EF12-3DC6-436D-8916-7538ADBD5157}"/>
                </a:ext>
              </a:extLst>
            </p:cNvPr>
            <p:cNvSpPr txBox="1"/>
            <p:nvPr/>
          </p:nvSpPr>
          <p:spPr>
            <a:xfrm>
              <a:off x="2766316" y="1326018"/>
              <a:ext cx="2474259"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Front 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HTML, CSS, JavaScript libraries.</a:t>
              </a:r>
            </a:p>
          </p:txBody>
        </p:sp>
        <p:sp>
          <p:nvSpPr>
            <p:cNvPr id="73" name="TextBox 72">
              <a:extLst>
                <a:ext uri="{FF2B5EF4-FFF2-40B4-BE49-F238E27FC236}">
                  <a16:creationId xmlns:a16="http://schemas.microsoft.com/office/drawing/2014/main" id="{523F647C-52D5-42A6-860B-117DEE407D65}"/>
                </a:ext>
              </a:extLst>
            </p:cNvPr>
            <p:cNvSpPr txBox="1"/>
            <p:nvPr/>
          </p:nvSpPr>
          <p:spPr>
            <a:xfrm>
              <a:off x="5631520" y="1382864"/>
              <a:ext cx="1735893"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Tw Cen MT" panose="020B0602020104020603"/>
                  <a:ea typeface="+mn-ea"/>
                  <a:cs typeface="+mn-cs"/>
                </a:rPr>
                <a:t>Middleware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Python Flask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Database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File system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Beautiful Soup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CURL for web scraping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74" name="TextBox 73">
              <a:extLst>
                <a:ext uri="{FF2B5EF4-FFF2-40B4-BE49-F238E27FC236}">
                  <a16:creationId xmlns:a16="http://schemas.microsoft.com/office/drawing/2014/main" id="{17A02A23-4AB1-4FA6-AD2E-5C2B0A5ABD4B}"/>
                </a:ext>
              </a:extLst>
            </p:cNvPr>
            <p:cNvSpPr txBox="1"/>
            <p:nvPr/>
          </p:nvSpPr>
          <p:spPr>
            <a:xfrm>
              <a:off x="10307782" y="1603867"/>
              <a:ext cx="174567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Cloud component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Heroku</a:t>
              </a:r>
            </a:p>
          </p:txBody>
        </p:sp>
        <p:sp>
          <p:nvSpPr>
            <p:cNvPr id="75" name="TextBox 74">
              <a:extLst>
                <a:ext uri="{FF2B5EF4-FFF2-40B4-BE49-F238E27FC236}">
                  <a16:creationId xmlns:a16="http://schemas.microsoft.com/office/drawing/2014/main" id="{252B2A71-4F83-4DEA-958F-B429AA385507}"/>
                </a:ext>
              </a:extLst>
            </p:cNvPr>
            <p:cNvSpPr txBox="1"/>
            <p:nvPr/>
          </p:nvSpPr>
          <p:spPr>
            <a:xfrm>
              <a:off x="10452859" y="3605756"/>
              <a:ext cx="121476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Postgres Database</a:t>
              </a:r>
            </a:p>
          </p:txBody>
        </p:sp>
        <p:sp>
          <p:nvSpPr>
            <p:cNvPr id="77" name="TextBox 76">
              <a:extLst>
                <a:ext uri="{FF2B5EF4-FFF2-40B4-BE49-F238E27FC236}">
                  <a16:creationId xmlns:a16="http://schemas.microsoft.com/office/drawing/2014/main" id="{A34BE5D0-FE28-4E61-A39F-25396403D2FD}"/>
                </a:ext>
              </a:extLst>
            </p:cNvPr>
            <p:cNvSpPr txBox="1"/>
            <p:nvPr/>
          </p:nvSpPr>
          <p:spPr>
            <a:xfrm>
              <a:off x="10394389" y="4999951"/>
              <a:ext cx="133170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Filesystems for caching</a:t>
              </a:r>
            </a:p>
          </p:txBody>
        </p:sp>
        <p:sp>
          <p:nvSpPr>
            <p:cNvPr id="78" name="TextBox 77">
              <a:extLst>
                <a:ext uri="{FF2B5EF4-FFF2-40B4-BE49-F238E27FC236}">
                  <a16:creationId xmlns:a16="http://schemas.microsoft.com/office/drawing/2014/main" id="{E3D32C29-D577-4CBE-8BC7-53FE8CD12533}"/>
                </a:ext>
              </a:extLst>
            </p:cNvPr>
            <p:cNvSpPr txBox="1"/>
            <p:nvPr/>
          </p:nvSpPr>
          <p:spPr>
            <a:xfrm>
              <a:off x="4097487" y="5806721"/>
              <a:ext cx="17317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BrickSeek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Source of Data</a:t>
              </a:r>
            </a:p>
          </p:txBody>
        </p:sp>
      </p:grpSp>
      <p:sp>
        <p:nvSpPr>
          <p:cNvPr id="80" name="Rectangle 79">
            <a:extLst>
              <a:ext uri="{FF2B5EF4-FFF2-40B4-BE49-F238E27FC236}">
                <a16:creationId xmlns:a16="http://schemas.microsoft.com/office/drawing/2014/main" id="{8D5368D3-C909-4D27-A85C-980A1F99E06C}"/>
              </a:ext>
            </a:extLst>
          </p:cNvPr>
          <p:cNvSpPr/>
          <p:nvPr/>
        </p:nvSpPr>
        <p:spPr>
          <a:xfrm>
            <a:off x="8003335" y="6351"/>
            <a:ext cx="344809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high availability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remote access</a:t>
            </a:r>
          </a:p>
        </p:txBody>
      </p:sp>
      <p:sp>
        <p:nvSpPr>
          <p:cNvPr id="81" name="TextBox 80">
            <a:extLst>
              <a:ext uri="{FF2B5EF4-FFF2-40B4-BE49-F238E27FC236}">
                <a16:creationId xmlns:a16="http://schemas.microsoft.com/office/drawing/2014/main" id="{9C94C93B-9617-4F59-AE55-3C39C730480F}"/>
              </a:ext>
            </a:extLst>
          </p:cNvPr>
          <p:cNvSpPr txBox="1"/>
          <p:nvPr/>
        </p:nvSpPr>
        <p:spPr>
          <a:xfrm>
            <a:off x="4052311" y="5052418"/>
            <a:ext cx="19930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Google API for maps</a:t>
            </a:r>
          </a:p>
        </p:txBody>
      </p:sp>
      <p:sp>
        <p:nvSpPr>
          <p:cNvPr id="29" name="Title 1">
            <a:extLst>
              <a:ext uri="{FF2B5EF4-FFF2-40B4-BE49-F238E27FC236}">
                <a16:creationId xmlns:a16="http://schemas.microsoft.com/office/drawing/2014/main" id="{9AE62DCE-4449-4CE1-9D7B-7FFC1183FC88}"/>
              </a:ext>
            </a:extLst>
          </p:cNvPr>
          <p:cNvSpPr>
            <a:spLocks noGrp="1"/>
          </p:cNvSpPr>
          <p:nvPr>
            <p:ph type="title"/>
          </p:nvPr>
        </p:nvSpPr>
        <p:spPr>
          <a:xfrm>
            <a:off x="740569" y="23950"/>
            <a:ext cx="9720072" cy="1499616"/>
          </a:xfrm>
        </p:spPr>
        <p:txBody>
          <a:bodyPr/>
          <a:lstStyle/>
          <a:p>
            <a:r>
              <a:rPr lang="en-US" dirty="0"/>
              <a:t>Architecture overview</a:t>
            </a:r>
          </a:p>
        </p:txBody>
      </p:sp>
      <p:pic>
        <p:nvPicPr>
          <p:cNvPr id="30" name="Graphic 29" descr="Syncing cloud">
            <a:extLst>
              <a:ext uri="{FF2B5EF4-FFF2-40B4-BE49-F238E27FC236}">
                <a16:creationId xmlns:a16="http://schemas.microsoft.com/office/drawing/2014/main" id="{26F9AEB6-76AF-495E-9B14-0230A3788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94389" y="2027912"/>
            <a:ext cx="1517303" cy="1517303"/>
          </a:xfrm>
          <a:prstGeom prst="rect">
            <a:avLst/>
          </a:prstGeom>
        </p:spPr>
      </p:pic>
    </p:spTree>
    <p:extLst>
      <p:ext uri="{BB962C8B-B14F-4D97-AF65-F5344CB8AC3E}">
        <p14:creationId xmlns:p14="http://schemas.microsoft.com/office/powerpoint/2010/main" val="374784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EDA3-0F6F-41D9-9449-D7DD67FE923D}"/>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78422B2D-444C-4EDC-AB02-1406A2F22877}"/>
              </a:ext>
            </a:extLst>
          </p:cNvPr>
          <p:cNvSpPr>
            <a:spLocks noGrp="1"/>
          </p:cNvSpPr>
          <p:nvPr>
            <p:ph idx="1"/>
          </p:nvPr>
        </p:nvSpPr>
        <p:spPr>
          <a:xfrm>
            <a:off x="853799" y="2084832"/>
            <a:ext cx="2188497" cy="4023360"/>
          </a:xfrm>
        </p:spPr>
        <p:txBody>
          <a:bodyPr>
            <a:normAutofit lnSpcReduction="10000"/>
          </a:bodyPr>
          <a:lstStyle/>
          <a:p>
            <a:r>
              <a:rPr lang="en-US" u="sng" dirty="0"/>
              <a:t>FRONTEND</a:t>
            </a:r>
          </a:p>
          <a:p>
            <a:r>
              <a:rPr lang="en-US" dirty="0"/>
              <a:t>JavaScript libraries</a:t>
            </a:r>
          </a:p>
          <a:p>
            <a:r>
              <a:rPr lang="en-US" dirty="0"/>
              <a:t>Charts.js</a:t>
            </a:r>
          </a:p>
          <a:p>
            <a:r>
              <a:rPr lang="en-US" dirty="0"/>
              <a:t>Plotly.js</a:t>
            </a:r>
          </a:p>
          <a:p>
            <a:r>
              <a:rPr lang="en-US" dirty="0"/>
              <a:t>D3.js</a:t>
            </a:r>
          </a:p>
          <a:p>
            <a:r>
              <a:rPr lang="en-US" dirty="0" err="1"/>
              <a:t>Leafletjs</a:t>
            </a:r>
            <a:endParaRPr lang="en-US" dirty="0"/>
          </a:p>
          <a:p>
            <a:r>
              <a:rPr lang="en-US" dirty="0"/>
              <a:t>Bootstrap</a:t>
            </a:r>
          </a:p>
          <a:p>
            <a:r>
              <a:rPr lang="en-US" dirty="0"/>
              <a:t>HTML</a:t>
            </a:r>
          </a:p>
          <a:p>
            <a:endParaRPr lang="en-US" dirty="0"/>
          </a:p>
        </p:txBody>
      </p:sp>
      <p:sp>
        <p:nvSpPr>
          <p:cNvPr id="4" name="Content Placeholder 2">
            <a:extLst>
              <a:ext uri="{FF2B5EF4-FFF2-40B4-BE49-F238E27FC236}">
                <a16:creationId xmlns:a16="http://schemas.microsoft.com/office/drawing/2014/main" id="{7E070DE7-D515-41E6-B6C1-6604F042D4B8}"/>
              </a:ext>
            </a:extLst>
          </p:cNvPr>
          <p:cNvSpPr txBox="1">
            <a:spLocks/>
          </p:cNvSpPr>
          <p:nvPr/>
        </p:nvSpPr>
        <p:spPr>
          <a:xfrm>
            <a:off x="3290630" y="2102762"/>
            <a:ext cx="2188497"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MIDDLEWARE</a:t>
            </a:r>
          </a:p>
          <a:p>
            <a:r>
              <a:rPr lang="en-US" dirty="0"/>
              <a:t>Python Flask</a:t>
            </a:r>
          </a:p>
          <a:p>
            <a:r>
              <a:rPr lang="en-US" dirty="0"/>
              <a:t>SQLAlchemy</a:t>
            </a:r>
          </a:p>
          <a:p>
            <a:r>
              <a:rPr lang="en-US" dirty="0"/>
              <a:t>OS, SYS, Pandas, JSON, Beautiful Soup</a:t>
            </a:r>
          </a:p>
          <a:p>
            <a:r>
              <a:rPr lang="en-US" dirty="0"/>
              <a:t>UNIX utility-CURL</a:t>
            </a:r>
          </a:p>
        </p:txBody>
      </p:sp>
      <p:sp>
        <p:nvSpPr>
          <p:cNvPr id="5" name="Content Placeholder 2">
            <a:extLst>
              <a:ext uri="{FF2B5EF4-FFF2-40B4-BE49-F238E27FC236}">
                <a16:creationId xmlns:a16="http://schemas.microsoft.com/office/drawing/2014/main" id="{A60C4EDC-91BC-496D-B00B-9D97883D074E}"/>
              </a:ext>
            </a:extLst>
          </p:cNvPr>
          <p:cNvSpPr txBox="1">
            <a:spLocks/>
          </p:cNvSpPr>
          <p:nvPr/>
        </p:nvSpPr>
        <p:spPr>
          <a:xfrm>
            <a:off x="5832470" y="2102762"/>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BACKEND</a:t>
            </a:r>
          </a:p>
          <a:p>
            <a:r>
              <a:rPr lang="en-US" dirty="0"/>
              <a:t>File system</a:t>
            </a:r>
          </a:p>
          <a:p>
            <a:r>
              <a:rPr lang="en-US" dirty="0"/>
              <a:t>Postgres Database on Heroku</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4CAB1F9F-041B-4151-A4EC-97FF60511BC7}"/>
              </a:ext>
            </a:extLst>
          </p:cNvPr>
          <p:cNvSpPr txBox="1">
            <a:spLocks/>
          </p:cNvSpPr>
          <p:nvPr/>
        </p:nvSpPr>
        <p:spPr>
          <a:xfrm>
            <a:off x="8737434" y="2080073"/>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BEST PRACTICES</a:t>
            </a:r>
          </a:p>
          <a:p>
            <a:r>
              <a:rPr lang="en-US" dirty="0"/>
              <a:t>Re-usable code components</a:t>
            </a:r>
          </a:p>
          <a:p>
            <a:r>
              <a:rPr lang="en-US" dirty="0"/>
              <a:t>Filesystem backup</a:t>
            </a:r>
          </a:p>
          <a:p>
            <a:r>
              <a:rPr lang="en-US" dirty="0"/>
              <a:t>Database on cloud for high availability</a:t>
            </a:r>
          </a:p>
          <a:p>
            <a:r>
              <a:rPr lang="en-US" dirty="0"/>
              <a:t>Centralized database for remote access</a:t>
            </a:r>
          </a:p>
          <a:p>
            <a:r>
              <a:rPr lang="en-US" dirty="0"/>
              <a:t>Use of bootstrap templates</a:t>
            </a:r>
          </a:p>
          <a:p>
            <a:endParaRPr lang="en-US" dirty="0"/>
          </a:p>
          <a:p>
            <a:endParaRPr lang="en-US" dirty="0"/>
          </a:p>
          <a:p>
            <a:endParaRPr lang="en-US" dirty="0"/>
          </a:p>
        </p:txBody>
      </p:sp>
    </p:spTree>
    <p:extLst>
      <p:ext uri="{BB962C8B-B14F-4D97-AF65-F5344CB8AC3E}">
        <p14:creationId xmlns:p14="http://schemas.microsoft.com/office/powerpoint/2010/main" val="233187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88B7-B2F9-45E7-BB24-1A1036C46BC9}"/>
              </a:ext>
            </a:extLst>
          </p:cNvPr>
          <p:cNvSpPr>
            <a:spLocks noGrp="1"/>
          </p:cNvSpPr>
          <p:nvPr>
            <p:ph type="title"/>
          </p:nvPr>
        </p:nvSpPr>
        <p:spPr/>
        <p:txBody>
          <a:bodyPr/>
          <a:lstStyle/>
          <a:p>
            <a:r>
              <a:rPr lang="en-US" dirty="0"/>
              <a:t>Cloud Database</a:t>
            </a:r>
          </a:p>
        </p:txBody>
      </p:sp>
      <p:pic>
        <p:nvPicPr>
          <p:cNvPr id="4" name="Content Placeholder 3">
            <a:extLst>
              <a:ext uri="{FF2B5EF4-FFF2-40B4-BE49-F238E27FC236}">
                <a16:creationId xmlns:a16="http://schemas.microsoft.com/office/drawing/2014/main" id="{FAB3087A-02C0-4147-A3D2-D73B05F93F2F}"/>
              </a:ext>
            </a:extLst>
          </p:cNvPr>
          <p:cNvPicPr>
            <a:picLocks noGrp="1" noChangeAspect="1"/>
          </p:cNvPicPr>
          <p:nvPr>
            <p:ph idx="1"/>
          </p:nvPr>
        </p:nvPicPr>
        <p:blipFill>
          <a:blip r:embed="rId2"/>
          <a:stretch>
            <a:fillRect/>
          </a:stretch>
        </p:blipFill>
        <p:spPr>
          <a:xfrm>
            <a:off x="1024128" y="1704560"/>
            <a:ext cx="9526179" cy="5037991"/>
          </a:xfrm>
          <a:prstGeom prst="rect">
            <a:avLst/>
          </a:prstGeom>
        </p:spPr>
      </p:pic>
    </p:spTree>
    <p:extLst>
      <p:ext uri="{BB962C8B-B14F-4D97-AF65-F5344CB8AC3E}">
        <p14:creationId xmlns:p14="http://schemas.microsoft.com/office/powerpoint/2010/main" val="80293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8CAF-3A1E-4904-A1A6-49061AD3E2F0}"/>
              </a:ext>
            </a:extLst>
          </p:cNvPr>
          <p:cNvSpPr>
            <a:spLocks noGrp="1"/>
          </p:cNvSpPr>
          <p:nvPr>
            <p:ph type="title"/>
          </p:nvPr>
        </p:nvSpPr>
        <p:spPr/>
        <p:txBody>
          <a:bodyPr/>
          <a:lstStyle/>
          <a:p>
            <a:r>
              <a:rPr lang="en-US" dirty="0"/>
              <a:t>Interactive Landing page</a:t>
            </a:r>
          </a:p>
        </p:txBody>
      </p:sp>
      <p:pic>
        <p:nvPicPr>
          <p:cNvPr id="7" name="Picture 6">
            <a:extLst>
              <a:ext uri="{FF2B5EF4-FFF2-40B4-BE49-F238E27FC236}">
                <a16:creationId xmlns:a16="http://schemas.microsoft.com/office/drawing/2014/main" id="{E0A8FB61-E592-467A-9A67-F10618BD37C8}"/>
              </a:ext>
            </a:extLst>
          </p:cNvPr>
          <p:cNvPicPr>
            <a:picLocks noChangeAspect="1"/>
          </p:cNvPicPr>
          <p:nvPr/>
        </p:nvPicPr>
        <p:blipFill>
          <a:blip r:embed="rId2"/>
          <a:stretch>
            <a:fillRect/>
          </a:stretch>
        </p:blipFill>
        <p:spPr>
          <a:xfrm>
            <a:off x="823291" y="1728038"/>
            <a:ext cx="9886122" cy="5084816"/>
          </a:xfrm>
          <a:prstGeom prst="rect">
            <a:avLst/>
          </a:prstGeom>
        </p:spPr>
      </p:pic>
    </p:spTree>
    <p:extLst>
      <p:ext uri="{BB962C8B-B14F-4D97-AF65-F5344CB8AC3E}">
        <p14:creationId xmlns:p14="http://schemas.microsoft.com/office/powerpoint/2010/main" val="2116986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M89549367_Retail Integral design_SL_V1.potx" id="{FB36AE87-C73F-4294-9F09-01F455F4CE76}" vid="{E6A04DB2-B929-4038-A111-8E34896842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6B0913-D4BB-427F-9A3C-58E430AB6A53}">
  <ds:schemaRefs>
    <ds:schemaRef ds:uri="http://schemas.microsoft.com/sharepoint/v3/contenttype/forms"/>
  </ds:schemaRefs>
</ds:datastoreItem>
</file>

<file path=customXml/itemProps2.xml><?xml version="1.0" encoding="utf-8"?>
<ds:datastoreItem xmlns:ds="http://schemas.openxmlformats.org/officeDocument/2006/customXml" ds:itemID="{6E0C1243-C9FF-4461-B21D-DC7A9A834A30}">
  <ds:schemaRefs>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EE2480EB-55C4-4C24-B5FD-B95B7B99C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Integral design</Template>
  <TotalTime>0</TotalTime>
  <Words>584</Words>
  <Application>Microsoft Office PowerPoint</Application>
  <PresentationFormat>Widescreen</PresentationFormat>
  <Paragraphs>126</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Tw Cen MT</vt:lpstr>
      <vt:lpstr>Tw Cen MT Condensed</vt:lpstr>
      <vt:lpstr>Wingdings</vt:lpstr>
      <vt:lpstr>Wingdings 3</vt:lpstr>
      <vt:lpstr>Integral</vt:lpstr>
      <vt:lpstr>Project OneView </vt:lpstr>
      <vt:lpstr>Agenda</vt:lpstr>
      <vt:lpstr>OneView= Enhance.BrickSeek</vt:lpstr>
      <vt:lpstr>Getting data ready</vt:lpstr>
      <vt:lpstr>Challenges</vt:lpstr>
      <vt:lpstr>Architecture overview</vt:lpstr>
      <vt:lpstr>Technologies used</vt:lpstr>
      <vt:lpstr>Cloud Database</vt:lpstr>
      <vt:lpstr>Interactive Landing page</vt:lpstr>
      <vt:lpstr>Table view for easy interactive filtering</vt:lpstr>
      <vt:lpstr>Inventory comparison</vt:lpstr>
      <vt:lpstr>MAP VIEW</vt:lpstr>
      <vt:lpstr>MAP VIEW</vt:lpstr>
      <vt:lpstr>DEMO </vt:lpstr>
      <vt:lpstr>PowerPoint Presentation</vt:lpstr>
      <vt:lpstr>Future enhancements post project</vt:lpstr>
      <vt:lpstr>End result| User Success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2019-09-14T17:48:45Z</dcterms:created>
  <dcterms:modified xsi:type="dcterms:W3CDTF">2019-10-01T21:44:52Z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